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63" r:id="rId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6" d="100"/>
          <a:sy n="66" d="100"/>
        </p:scale>
        <p:origin x="644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考司 山口" userId="7d8136b816757d2e" providerId="LiveId" clId="{C677F888-2993-4108-8F3C-D2CC1FB47AA6}"/>
    <pc:docChg chg="undo custSel delSld modSld">
      <pc:chgData name="考司 山口" userId="7d8136b816757d2e" providerId="LiveId" clId="{C677F888-2993-4108-8F3C-D2CC1FB47AA6}" dt="2026-03-31T14:37:23.637" v="24" actId="478"/>
      <pc:docMkLst>
        <pc:docMk/>
      </pc:docMkLst>
      <pc:sldChg chg="modSp mod">
        <pc:chgData name="考司 山口" userId="7d8136b816757d2e" providerId="LiveId" clId="{C677F888-2993-4108-8F3C-D2CC1FB47AA6}" dt="2026-03-31T14:33:00.113" v="3" actId="14100"/>
        <pc:sldMkLst>
          <pc:docMk/>
          <pc:sldMk cId="0" sldId="256"/>
        </pc:sldMkLst>
        <pc:spChg chg="mod">
          <ac:chgData name="考司 山口" userId="7d8136b816757d2e" providerId="LiveId" clId="{C677F888-2993-4108-8F3C-D2CC1FB47AA6}" dt="2026-03-31T14:33:00.113" v="3" actId="14100"/>
          <ac:spMkLst>
            <pc:docMk/>
            <pc:sldMk cId="0" sldId="256"/>
            <ac:spMk id="5" creationId="{00000000-0000-0000-0000-000000000000}"/>
          </ac:spMkLst>
        </pc:spChg>
        <pc:spChg chg="mod">
          <ac:chgData name="考司 山口" userId="7d8136b816757d2e" providerId="LiveId" clId="{C677F888-2993-4108-8F3C-D2CC1FB47AA6}" dt="2026-03-31T14:32:48.195" v="1" actId="20577"/>
          <ac:spMkLst>
            <pc:docMk/>
            <pc:sldMk cId="0" sldId="256"/>
            <ac:spMk id="13" creationId="{00000000-0000-0000-0000-000000000000}"/>
          </ac:spMkLst>
        </pc:spChg>
      </pc:sldChg>
      <pc:sldChg chg="modSp mod">
        <pc:chgData name="考司 山口" userId="7d8136b816757d2e" providerId="LiveId" clId="{C677F888-2993-4108-8F3C-D2CC1FB47AA6}" dt="2026-03-31T14:33:12.748" v="5" actId="20577"/>
        <pc:sldMkLst>
          <pc:docMk/>
          <pc:sldMk cId="0" sldId="257"/>
        </pc:sldMkLst>
        <pc:spChg chg="mod">
          <ac:chgData name="考司 山口" userId="7d8136b816757d2e" providerId="LiveId" clId="{C677F888-2993-4108-8F3C-D2CC1FB47AA6}" dt="2026-03-31T14:33:12.748" v="5" actId="20577"/>
          <ac:spMkLst>
            <pc:docMk/>
            <pc:sldMk cId="0" sldId="257"/>
            <ac:spMk id="14" creationId="{00000000-0000-0000-0000-000000000000}"/>
          </ac:spMkLst>
        </pc:spChg>
      </pc:sldChg>
      <pc:sldChg chg="modSp mod">
        <pc:chgData name="考司 山口" userId="7d8136b816757d2e" providerId="LiveId" clId="{C677F888-2993-4108-8F3C-D2CC1FB47AA6}" dt="2026-03-31T14:33:38.399" v="11" actId="20577"/>
        <pc:sldMkLst>
          <pc:docMk/>
          <pc:sldMk cId="0" sldId="258"/>
        </pc:sldMkLst>
        <pc:spChg chg="mod">
          <ac:chgData name="考司 山口" userId="7d8136b816757d2e" providerId="LiveId" clId="{C677F888-2993-4108-8F3C-D2CC1FB47AA6}" dt="2026-03-31T14:33:34.570" v="9" actId="20577"/>
          <ac:spMkLst>
            <pc:docMk/>
            <pc:sldMk cId="0" sldId="258"/>
            <ac:spMk id="14" creationId="{00000000-0000-0000-0000-000000000000}"/>
          </ac:spMkLst>
        </pc:spChg>
        <pc:spChg chg="mod">
          <ac:chgData name="考司 山口" userId="7d8136b816757d2e" providerId="LiveId" clId="{C677F888-2993-4108-8F3C-D2CC1FB47AA6}" dt="2026-03-31T14:33:38.399" v="11" actId="20577"/>
          <ac:spMkLst>
            <pc:docMk/>
            <pc:sldMk cId="0" sldId="258"/>
            <ac:spMk id="17" creationId="{00000000-0000-0000-0000-000000000000}"/>
          </ac:spMkLst>
        </pc:spChg>
      </pc:sldChg>
      <pc:sldChg chg="del">
        <pc:chgData name="考司 山口" userId="7d8136b816757d2e" providerId="LiveId" clId="{C677F888-2993-4108-8F3C-D2CC1FB47AA6}" dt="2026-03-31T14:33:46.172" v="12" actId="47"/>
        <pc:sldMkLst>
          <pc:docMk/>
          <pc:sldMk cId="0" sldId="259"/>
        </pc:sldMkLst>
      </pc:sldChg>
      <pc:sldChg chg="del">
        <pc:chgData name="考司 山口" userId="7d8136b816757d2e" providerId="LiveId" clId="{C677F888-2993-4108-8F3C-D2CC1FB47AA6}" dt="2026-03-31T14:33:46.172" v="12" actId="47"/>
        <pc:sldMkLst>
          <pc:docMk/>
          <pc:sldMk cId="0" sldId="260"/>
        </pc:sldMkLst>
      </pc:sldChg>
      <pc:sldChg chg="del">
        <pc:chgData name="考司 山口" userId="7d8136b816757d2e" providerId="LiveId" clId="{C677F888-2993-4108-8F3C-D2CC1FB47AA6}" dt="2026-03-31T14:35:33.509" v="14" actId="47"/>
        <pc:sldMkLst>
          <pc:docMk/>
          <pc:sldMk cId="0" sldId="261"/>
        </pc:sldMkLst>
      </pc:sldChg>
      <pc:sldChg chg="del">
        <pc:chgData name="考司 山口" userId="7d8136b816757d2e" providerId="LiveId" clId="{C677F888-2993-4108-8F3C-D2CC1FB47AA6}" dt="2026-03-31T14:35:33.509" v="14" actId="47"/>
        <pc:sldMkLst>
          <pc:docMk/>
          <pc:sldMk cId="0" sldId="262"/>
        </pc:sldMkLst>
      </pc:sldChg>
      <pc:sldChg chg="delSp modSp mod">
        <pc:chgData name="考司 山口" userId="7d8136b816757d2e" providerId="LiveId" clId="{C677F888-2993-4108-8F3C-D2CC1FB47AA6}" dt="2026-03-31T14:37:23.637" v="24" actId="478"/>
        <pc:sldMkLst>
          <pc:docMk/>
          <pc:sldMk cId="0" sldId="263"/>
        </pc:sldMkLst>
        <pc:spChg chg="mod">
          <ac:chgData name="考司 山口" userId="7d8136b816757d2e" providerId="LiveId" clId="{C677F888-2993-4108-8F3C-D2CC1FB47AA6}" dt="2026-03-31T14:36:24.223" v="17" actId="6549"/>
          <ac:spMkLst>
            <pc:docMk/>
            <pc:sldMk cId="0" sldId="263"/>
            <ac:spMk id="33" creationId="{00000000-0000-0000-0000-000000000000}"/>
          </ac:spMkLst>
        </pc:spChg>
        <pc:spChg chg="mod">
          <ac:chgData name="考司 山口" userId="7d8136b816757d2e" providerId="LiveId" clId="{C677F888-2993-4108-8F3C-D2CC1FB47AA6}" dt="2026-03-31T14:36:14.932" v="16" actId="20577"/>
          <ac:spMkLst>
            <pc:docMk/>
            <pc:sldMk cId="0" sldId="263"/>
            <ac:spMk id="34" creationId="{00000000-0000-0000-0000-000000000000}"/>
          </ac:spMkLst>
        </pc:spChg>
        <pc:spChg chg="mod">
          <ac:chgData name="考司 山口" userId="7d8136b816757d2e" providerId="LiveId" clId="{C677F888-2993-4108-8F3C-D2CC1FB47AA6}" dt="2026-03-31T14:36:37.628" v="18" actId="1076"/>
          <ac:spMkLst>
            <pc:docMk/>
            <pc:sldMk cId="0" sldId="263"/>
            <ac:spMk id="35" creationId="{00000000-0000-0000-0000-000000000000}"/>
          </ac:spMkLst>
        </pc:spChg>
        <pc:spChg chg="mod">
          <ac:chgData name="考司 山口" userId="7d8136b816757d2e" providerId="LiveId" clId="{C677F888-2993-4108-8F3C-D2CC1FB47AA6}" dt="2026-03-31T14:36:37.628" v="18" actId="1076"/>
          <ac:spMkLst>
            <pc:docMk/>
            <pc:sldMk cId="0" sldId="263"/>
            <ac:spMk id="36" creationId="{00000000-0000-0000-0000-000000000000}"/>
          </ac:spMkLst>
        </pc:spChg>
        <pc:spChg chg="mod">
          <ac:chgData name="考司 山口" userId="7d8136b816757d2e" providerId="LiveId" clId="{C677F888-2993-4108-8F3C-D2CC1FB47AA6}" dt="2026-03-31T14:36:37.628" v="18" actId="1076"/>
          <ac:spMkLst>
            <pc:docMk/>
            <pc:sldMk cId="0" sldId="263"/>
            <ac:spMk id="37" creationId="{00000000-0000-0000-0000-000000000000}"/>
          </ac:spMkLst>
        </pc:spChg>
        <pc:spChg chg="mod">
          <ac:chgData name="考司 山口" userId="7d8136b816757d2e" providerId="LiveId" clId="{C677F888-2993-4108-8F3C-D2CC1FB47AA6}" dt="2026-03-31T14:36:37.628" v="18" actId="1076"/>
          <ac:spMkLst>
            <pc:docMk/>
            <pc:sldMk cId="0" sldId="263"/>
            <ac:spMk id="38" creationId="{00000000-0000-0000-0000-000000000000}"/>
          </ac:spMkLst>
        </pc:spChg>
        <pc:spChg chg="mod">
          <ac:chgData name="考司 山口" userId="7d8136b816757d2e" providerId="LiveId" clId="{C677F888-2993-4108-8F3C-D2CC1FB47AA6}" dt="2026-03-31T14:36:37.628" v="18" actId="1076"/>
          <ac:spMkLst>
            <pc:docMk/>
            <pc:sldMk cId="0" sldId="263"/>
            <ac:spMk id="39" creationId="{00000000-0000-0000-0000-000000000000}"/>
          </ac:spMkLst>
        </pc:spChg>
        <pc:spChg chg="mod">
          <ac:chgData name="考司 山口" userId="7d8136b816757d2e" providerId="LiveId" clId="{C677F888-2993-4108-8F3C-D2CC1FB47AA6}" dt="2026-03-31T14:36:37.628" v="18" actId="1076"/>
          <ac:spMkLst>
            <pc:docMk/>
            <pc:sldMk cId="0" sldId="263"/>
            <ac:spMk id="40" creationId="{00000000-0000-0000-0000-000000000000}"/>
          </ac:spMkLst>
        </pc:spChg>
        <pc:spChg chg="mod">
          <ac:chgData name="考司 山口" userId="7d8136b816757d2e" providerId="LiveId" clId="{C677F888-2993-4108-8F3C-D2CC1FB47AA6}" dt="2026-03-31T14:36:37.628" v="18" actId="1076"/>
          <ac:spMkLst>
            <pc:docMk/>
            <pc:sldMk cId="0" sldId="263"/>
            <ac:spMk id="52" creationId="{44A7105F-5210-A076-0117-D8D0B1E49BD8}"/>
          </ac:spMkLst>
        </pc:spChg>
        <pc:spChg chg="mod">
          <ac:chgData name="考司 山口" userId="7d8136b816757d2e" providerId="LiveId" clId="{C677F888-2993-4108-8F3C-D2CC1FB47AA6}" dt="2026-03-31T14:36:42.126" v="19" actId="1076"/>
          <ac:spMkLst>
            <pc:docMk/>
            <pc:sldMk cId="0" sldId="263"/>
            <ac:spMk id="53" creationId="{54EC5AEB-BA51-E1C1-44F3-6DB61087E232}"/>
          </ac:spMkLst>
        </pc:spChg>
        <pc:picChg chg="del">
          <ac:chgData name="考司 山口" userId="7d8136b816757d2e" providerId="LiveId" clId="{C677F888-2993-4108-8F3C-D2CC1FB47AA6}" dt="2026-03-31T14:37:20.819" v="23" actId="478"/>
          <ac:picMkLst>
            <pc:docMk/>
            <pc:sldMk cId="0" sldId="263"/>
            <ac:picMk id="19" creationId="{00000000-0000-0000-0000-000000000000}"/>
          </ac:picMkLst>
        </pc:picChg>
        <pc:picChg chg="del">
          <ac:chgData name="考司 山口" userId="7d8136b816757d2e" providerId="LiveId" clId="{C677F888-2993-4108-8F3C-D2CC1FB47AA6}" dt="2026-03-31T14:37:18.092" v="22" actId="478"/>
          <ac:picMkLst>
            <pc:docMk/>
            <pc:sldMk cId="0" sldId="263"/>
            <ac:picMk id="20" creationId="{00000000-0000-0000-0000-000000000000}"/>
          </ac:picMkLst>
        </pc:picChg>
        <pc:picChg chg="del">
          <ac:chgData name="考司 山口" userId="7d8136b816757d2e" providerId="LiveId" clId="{C677F888-2993-4108-8F3C-D2CC1FB47AA6}" dt="2026-03-31T14:37:23.637" v="24" actId="478"/>
          <ac:picMkLst>
            <pc:docMk/>
            <pc:sldMk cId="0" sldId="263"/>
            <ac:picMk id="22" creationId="{00000000-0000-0000-0000-000000000000}"/>
          </ac:picMkLst>
        </pc:picChg>
        <pc:picChg chg="del">
          <ac:chgData name="考司 山口" userId="7d8136b816757d2e" providerId="LiveId" clId="{C677F888-2993-4108-8F3C-D2CC1FB47AA6}" dt="2026-03-31T14:37:14.482" v="21" actId="478"/>
          <ac:picMkLst>
            <pc:docMk/>
            <pc:sldMk cId="0" sldId="263"/>
            <ac:picMk id="23" creationId="{00000000-0000-0000-0000-000000000000}"/>
          </ac:picMkLst>
        </pc:picChg>
        <pc:picChg chg="del">
          <ac:chgData name="考司 山口" userId="7d8136b816757d2e" providerId="LiveId" clId="{C677F888-2993-4108-8F3C-D2CC1FB47AA6}" dt="2026-03-31T14:36:55.108" v="20" actId="478"/>
          <ac:picMkLst>
            <pc:docMk/>
            <pc:sldMk cId="0" sldId="263"/>
            <ac:picMk id="50" creationId="{3E2F6C8A-2F00-9134-1A0D-A8BF775A4B30}"/>
          </ac:picMkLst>
        </pc:picChg>
      </pc:sldChg>
      <pc:sldChg chg="del">
        <pc:chgData name="考司 山口" userId="7d8136b816757d2e" providerId="LiveId" clId="{C677F888-2993-4108-8F3C-D2CC1FB47AA6}" dt="2026-03-31T14:36:01.810" v="15" actId="47"/>
        <pc:sldMkLst>
          <pc:docMk/>
          <pc:sldMk cId="0" sldId="264"/>
        </pc:sldMkLst>
      </pc:sldChg>
      <pc:sldChg chg="del">
        <pc:chgData name="考司 山口" userId="7d8136b816757d2e" providerId="LiveId" clId="{C677F888-2993-4108-8F3C-D2CC1FB47AA6}" dt="2026-03-31T14:36:01.810" v="15" actId="47"/>
        <pc:sldMkLst>
          <pc:docMk/>
          <pc:sldMk cId="0" sldId="265"/>
        </pc:sldMkLst>
      </pc:sldChg>
      <pc:sldChg chg="del">
        <pc:chgData name="考司 山口" userId="7d8136b816757d2e" providerId="LiveId" clId="{C677F888-2993-4108-8F3C-D2CC1FB47AA6}" dt="2026-03-31T14:36:01.810" v="15" actId="47"/>
        <pc:sldMkLst>
          <pc:docMk/>
          <pc:sldMk cId="0" sldId="266"/>
        </pc:sldMkLst>
      </pc:sldChg>
      <pc:sldChg chg="del">
        <pc:chgData name="考司 山口" userId="7d8136b816757d2e" providerId="LiveId" clId="{C677F888-2993-4108-8F3C-D2CC1FB47AA6}" dt="2026-03-31T14:36:01.810" v="15" actId="47"/>
        <pc:sldMkLst>
          <pc:docMk/>
          <pc:sldMk cId="0" sldId="267"/>
        </pc:sldMkLst>
      </pc:sldChg>
      <pc:sldChg chg="del">
        <pc:chgData name="考司 山口" userId="7d8136b816757d2e" providerId="LiveId" clId="{C677F888-2993-4108-8F3C-D2CC1FB47AA6}" dt="2026-03-31T14:36:01.810" v="15" actId="47"/>
        <pc:sldMkLst>
          <pc:docMk/>
          <pc:sldMk cId="0" sldId="268"/>
        </pc:sldMkLst>
      </pc:sldChg>
      <pc:sldChg chg="del">
        <pc:chgData name="考司 山口" userId="7d8136b816757d2e" providerId="LiveId" clId="{C677F888-2993-4108-8F3C-D2CC1FB47AA6}" dt="2026-03-31T14:36:01.810" v="15" actId="47"/>
        <pc:sldMkLst>
          <pc:docMk/>
          <pc:sldMk cId="0" sldId="269"/>
        </pc:sldMkLst>
      </pc:sldChg>
      <pc:sldChg chg="del">
        <pc:chgData name="考司 山口" userId="7d8136b816757d2e" providerId="LiveId" clId="{C677F888-2993-4108-8F3C-D2CC1FB47AA6}" dt="2026-03-31T14:36:01.810" v="15" actId="47"/>
        <pc:sldMkLst>
          <pc:docMk/>
          <pc:sldMk cId="0" sldId="27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8490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4F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8858707" y="-952805"/>
            <a:ext cx="3810305" cy="3810305"/>
          </a:xfrm>
          <a:prstGeom prst="ellipse">
            <a:avLst/>
          </a:prstGeom>
          <a:solidFill>
            <a:srgbClr val="E0F2F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-476402" y="4476902"/>
            <a:ext cx="2857500" cy="2857500"/>
          </a:xfrm>
          <a:prstGeom prst="ellipse">
            <a:avLst/>
          </a:prstGeom>
          <a:solidFill>
            <a:srgbClr val="FEF3C7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" name="Shape 4"/>
          <p:cNvSpPr/>
          <p:nvPr/>
        </p:nvSpPr>
        <p:spPr>
          <a:xfrm>
            <a:off x="8858707" y="4476902"/>
            <a:ext cx="1429207" cy="1429207"/>
          </a:xfrm>
          <a:prstGeom prst="ellipse">
            <a:avLst/>
          </a:prstGeom>
          <a:solidFill>
            <a:srgbClr val="D1FAE5">
              <a:alpha val="6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rcRect l="-1" r="-1"/>
          <a:stretch/>
        </p:blipFill>
        <p:spPr>
          <a:xfrm>
            <a:off x="2335378" y="454457"/>
            <a:ext cx="7520940" cy="5949086"/>
          </a:xfrm>
          <a:prstGeom prst="rect">
            <a:avLst/>
          </a:prstGeom>
        </p:spPr>
      </p:pic>
      <p:sp>
        <p:nvSpPr>
          <p:cNvPr id="8" name="Text 5"/>
          <p:cNvSpPr txBox="1"/>
          <p:nvPr/>
        </p:nvSpPr>
        <p:spPr>
          <a:xfrm>
            <a:off x="5077663" y="1692554"/>
            <a:ext cx="204368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2026年2月12日 開催分含む</a:t>
            </a:r>
            <a:endParaRPr lang="en-US" sz="1200" dirty="0"/>
          </a:p>
        </p:txBody>
      </p:sp>
      <p:sp>
        <p:nvSpPr>
          <p:cNvPr id="9" name="Text 6"/>
          <p:cNvSpPr txBox="1"/>
          <p:nvPr/>
        </p:nvSpPr>
        <p:spPr>
          <a:xfrm>
            <a:off x="1966874" y="2188159"/>
            <a:ext cx="826160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0" b="1" kern="0" spc="-120" dirty="0">
                <a:solidFill>
                  <a:srgbClr val="1F2937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セミナー資料まとめ</a:t>
            </a:r>
            <a:endParaRPr lang="en-US" sz="6000" dirty="0"/>
          </a:p>
        </p:txBody>
      </p:sp>
      <p:sp>
        <p:nvSpPr>
          <p:cNvPr id="10" name="Text 7"/>
          <p:cNvSpPr txBox="1"/>
          <p:nvPr/>
        </p:nvSpPr>
        <p:spPr>
          <a:xfrm>
            <a:off x="2639873" y="3292754"/>
            <a:ext cx="6915607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4B5563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3つのセミナー要点と手書きメモの統合ドラフト</a:t>
            </a:r>
            <a:endParaRPr lang="en-US" sz="2100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rcRect l="-8" r="-8"/>
          <a:stretch/>
        </p:blipFill>
        <p:spPr>
          <a:xfrm>
            <a:off x="2735885" y="4073652"/>
            <a:ext cx="6720840" cy="1929384"/>
          </a:xfrm>
          <a:prstGeom prst="rect">
            <a:avLst/>
          </a:prstGeom>
        </p:spPr>
      </p:pic>
      <p:sp>
        <p:nvSpPr>
          <p:cNvPr id="12" name="Text 8"/>
          <p:cNvSpPr txBox="1"/>
          <p:nvPr/>
        </p:nvSpPr>
        <p:spPr>
          <a:xfrm>
            <a:off x="3326587" y="4312310"/>
            <a:ext cx="6038698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4B5563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収録内容：</a:t>
            </a:r>
            <a:endParaRPr lang="en-US" sz="1300" dirty="0"/>
          </a:p>
        </p:txBody>
      </p:sp>
      <p:sp>
        <p:nvSpPr>
          <p:cNvPr id="13" name="Text 9"/>
          <p:cNvSpPr txBox="1"/>
          <p:nvPr/>
        </p:nvSpPr>
        <p:spPr>
          <a:xfrm>
            <a:off x="3078785" y="4634179"/>
            <a:ext cx="6172200" cy="8293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4B5563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 1. </a:t>
            </a:r>
            <a:r>
              <a:rPr lang="en-US" sz="1300" dirty="0" err="1">
                <a:solidFill>
                  <a:srgbClr val="4B5563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中小企業のデジタル化・DX事例</a:t>
            </a:r>
            <a:endParaRPr lang="en-US" sz="1300" dirty="0">
              <a:solidFill>
                <a:srgbClr val="4B5563"/>
              </a:solidFill>
              <a:latin typeface="M PLUS Rounded 1c" pitchFamily="34" charset="0"/>
              <a:ea typeface="M PLUS Rounded 1c" pitchFamily="34" charset="-122"/>
              <a:cs typeface="M PLUS Rounded 1c" pitchFamily="34" charset="-120"/>
            </a:endParaRPr>
          </a:p>
          <a:p>
            <a:pPr marL="0" indent="0" algn="l">
              <a:buNone/>
            </a:pPr>
            <a:r>
              <a:rPr lang="en-US" sz="1300" dirty="0">
                <a:solidFill>
                  <a:srgbClr val="4B5563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 2. 地元企業の実家・基幹システム改善メモ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4B5563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 3. AI活用・リサーチ関連メモ </a:t>
            </a:r>
            <a:endParaRPr lang="en-US" sz="1300" dirty="0"/>
          </a:p>
        </p:txBody>
      </p:sp>
      <p:sp>
        <p:nvSpPr>
          <p:cNvPr id="14" name="Text 10"/>
          <p:cNvSpPr txBox="1"/>
          <p:nvPr/>
        </p:nvSpPr>
        <p:spPr>
          <a:xfrm>
            <a:off x="3078785" y="5552237"/>
            <a:ext cx="62865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B7280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※手書きメモの内容をすべて転記しているため、後ほど手動での修正を推奨します。</a:t>
            </a:r>
            <a:endParaRPr lang="en-US" sz="1000" dirty="0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rcRect t="-13" b="-13"/>
          <a:stretch/>
        </p:blipFill>
        <p:spPr>
          <a:xfrm>
            <a:off x="5881421" y="950062"/>
            <a:ext cx="428854" cy="381305"/>
          </a:xfrm>
          <a:prstGeom prst="rect">
            <a:avLst/>
          </a:prstGeom>
        </p:spPr>
      </p:pic>
      <p:sp>
        <p:nvSpPr>
          <p:cNvPr id="16" name="Shape 11"/>
          <p:cNvSpPr/>
          <p:nvPr/>
        </p:nvSpPr>
        <p:spPr>
          <a:xfrm>
            <a:off x="4970678" y="1616659"/>
            <a:ext cx="2257654" cy="381305"/>
          </a:xfrm>
          <a:prstGeom prst="roundRect">
            <a:avLst>
              <a:gd name="adj" fmla="val 239808"/>
            </a:avLst>
          </a:prstGeom>
          <a:solidFill>
            <a:srgbClr val="3B82F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3078785" y="4352544"/>
            <a:ext cx="171907" cy="17190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4F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4267505" cy="6858000"/>
          </a:xfrm>
          <a:prstGeom prst="rect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71500" y="2184502"/>
            <a:ext cx="952805" cy="952805"/>
          </a:xfrm>
          <a:prstGeom prst="rect">
            <a:avLst/>
          </a:prstGeom>
        </p:spPr>
      </p:pic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rcRect l="-27" r="-27"/>
          <a:stretch/>
        </p:blipFill>
        <p:spPr>
          <a:xfrm>
            <a:off x="833018" y="2375611"/>
            <a:ext cx="428854" cy="571500"/>
          </a:xfrm>
          <a:prstGeom prst="rect">
            <a:avLst/>
          </a:prstGeom>
        </p:spPr>
      </p:pic>
      <p:sp>
        <p:nvSpPr>
          <p:cNvPr id="7" name="Text 3"/>
          <p:cNvSpPr txBox="1"/>
          <p:nvPr/>
        </p:nvSpPr>
        <p:spPr>
          <a:xfrm>
            <a:off x="571500" y="3423514"/>
            <a:ext cx="3238805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3B82F6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CONTENTS</a:t>
            </a:r>
            <a:endParaRPr lang="en-US" sz="2100" dirty="0"/>
          </a:p>
        </p:txBody>
      </p:sp>
      <p:sp>
        <p:nvSpPr>
          <p:cNvPr id="8" name="Text 4"/>
          <p:cNvSpPr txBox="1"/>
          <p:nvPr/>
        </p:nvSpPr>
        <p:spPr>
          <a:xfrm>
            <a:off x="571500" y="3823106"/>
            <a:ext cx="3429000" cy="7626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0" b="1" kern="0" spc="270" dirty="0">
                <a:solidFill>
                  <a:srgbClr val="1E3A8A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目次</a:t>
            </a:r>
            <a:endParaRPr lang="en-US" sz="5400" dirty="0"/>
          </a:p>
        </p:txBody>
      </p:sp>
      <p:sp>
        <p:nvSpPr>
          <p:cNvPr id="9" name="Shape 5"/>
          <p:cNvSpPr/>
          <p:nvPr/>
        </p:nvSpPr>
        <p:spPr>
          <a:xfrm>
            <a:off x="-952805" y="4476902"/>
            <a:ext cx="3333902" cy="3333902"/>
          </a:xfrm>
          <a:prstGeom prst="ellipse">
            <a:avLst/>
          </a:prstGeom>
          <a:solidFill>
            <a:srgbClr val="DBEAFE">
              <a:alpha val="5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6"/>
          <p:cNvSpPr/>
          <p:nvPr/>
        </p:nvSpPr>
        <p:spPr>
          <a:xfrm>
            <a:off x="4934102" y="1352398"/>
            <a:ext cx="6590995" cy="895198"/>
          </a:xfrm>
          <a:prstGeom prst="roundRect">
            <a:avLst>
              <a:gd name="adj" fmla="val 13040"/>
            </a:avLst>
          </a:prstGeom>
          <a:solidFill>
            <a:srgbClr val="FFFFFF"/>
          </a:solidFill>
          <a:ln/>
          <a:effectLst>
            <a:outerShdw blurRad="139700" dist="38100" dir="16200000" algn="bl" rotWithShape="0">
              <a:srgbClr val="000000">
                <a:alpha val="3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1" name="Shape 7"/>
          <p:cNvSpPr/>
          <p:nvPr/>
        </p:nvSpPr>
        <p:spPr>
          <a:xfrm>
            <a:off x="4934102" y="1352398"/>
            <a:ext cx="75895" cy="895198"/>
          </a:xfrm>
          <a:prstGeom prst="roundRect">
            <a:avLst>
              <a:gd name="adj" fmla="val 153807"/>
            </a:avLst>
          </a:prstGeom>
          <a:solidFill>
            <a:srgbClr val="3B82F6"/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" name="Text 8"/>
          <p:cNvSpPr txBox="1"/>
          <p:nvPr/>
        </p:nvSpPr>
        <p:spPr>
          <a:xfrm>
            <a:off x="5210251" y="1600200"/>
            <a:ext cx="600761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100" b="1" dirty="0">
                <a:solidFill>
                  <a:srgbClr val="BFDBFE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01</a:t>
            </a:r>
            <a:endParaRPr lang="en-US" sz="3100" dirty="0"/>
          </a:p>
        </p:txBody>
      </p:sp>
      <p:sp>
        <p:nvSpPr>
          <p:cNvPr id="13" name="Text 9"/>
          <p:cNvSpPr txBox="1"/>
          <p:nvPr/>
        </p:nvSpPr>
        <p:spPr>
          <a:xfrm>
            <a:off x="6010351" y="1495044"/>
            <a:ext cx="464881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F2937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セミナー1: デジタル化・DX事例</a:t>
            </a:r>
            <a:endParaRPr lang="en-US" sz="1800" dirty="0"/>
          </a:p>
        </p:txBody>
      </p:sp>
      <p:sp>
        <p:nvSpPr>
          <p:cNvPr id="14" name="Text 10"/>
          <p:cNvSpPr txBox="1"/>
          <p:nvPr/>
        </p:nvSpPr>
        <p:spPr>
          <a:xfrm>
            <a:off x="6010351" y="1876349"/>
            <a:ext cx="46488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 err="1">
                <a:solidFill>
                  <a:srgbClr val="6B7280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中小企業のデジタル化・DX事例から学ぶ</a:t>
            </a:r>
            <a:endParaRPr lang="en-US" sz="1200" dirty="0"/>
          </a:p>
        </p:txBody>
      </p:sp>
      <p:sp>
        <p:nvSpPr>
          <p:cNvPr id="15" name="Shape 11"/>
          <p:cNvSpPr/>
          <p:nvPr/>
        </p:nvSpPr>
        <p:spPr>
          <a:xfrm>
            <a:off x="4934102" y="2438705"/>
            <a:ext cx="6590995" cy="895198"/>
          </a:xfrm>
          <a:prstGeom prst="roundRect">
            <a:avLst>
              <a:gd name="adj" fmla="val 13040"/>
            </a:avLst>
          </a:prstGeom>
          <a:solidFill>
            <a:srgbClr val="FFFFFF"/>
          </a:solidFill>
          <a:ln/>
          <a:effectLst>
            <a:outerShdw blurRad="139700" dist="38100" dir="16200000" algn="bl" rotWithShape="0">
              <a:srgbClr val="000000">
                <a:alpha val="3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6" name="Shape 12"/>
          <p:cNvSpPr/>
          <p:nvPr/>
        </p:nvSpPr>
        <p:spPr>
          <a:xfrm>
            <a:off x="4934102" y="2438705"/>
            <a:ext cx="75895" cy="895198"/>
          </a:xfrm>
          <a:prstGeom prst="roundRect">
            <a:avLst>
              <a:gd name="adj" fmla="val 153807"/>
            </a:avLst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7" name="Text 13"/>
          <p:cNvSpPr txBox="1"/>
          <p:nvPr/>
        </p:nvSpPr>
        <p:spPr>
          <a:xfrm>
            <a:off x="5210251" y="2686507"/>
            <a:ext cx="600761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100" b="1" dirty="0">
                <a:solidFill>
                  <a:srgbClr val="FDE68A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02</a:t>
            </a:r>
            <a:endParaRPr lang="en-US" sz="3100" dirty="0"/>
          </a:p>
        </p:txBody>
      </p:sp>
      <p:sp>
        <p:nvSpPr>
          <p:cNvPr id="18" name="Text 14"/>
          <p:cNvSpPr txBox="1"/>
          <p:nvPr/>
        </p:nvSpPr>
        <p:spPr>
          <a:xfrm>
            <a:off x="6010351" y="2581351"/>
            <a:ext cx="324886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F2937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セミナー2: 地元企業メモ</a:t>
            </a:r>
            <a:endParaRPr lang="en-US" sz="1800" dirty="0"/>
          </a:p>
        </p:txBody>
      </p:sp>
      <p:sp>
        <p:nvSpPr>
          <p:cNvPr id="19" name="Text 15"/>
          <p:cNvSpPr txBox="1"/>
          <p:nvPr/>
        </p:nvSpPr>
        <p:spPr>
          <a:xfrm>
            <a:off x="6010351" y="2962656"/>
            <a:ext cx="32488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B7280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実家・基幹システム改善に関する手書きメモ</a:t>
            </a:r>
            <a:endParaRPr lang="en-US" sz="1200" dirty="0"/>
          </a:p>
        </p:txBody>
      </p:sp>
      <p:sp>
        <p:nvSpPr>
          <p:cNvPr id="20" name="Shape 16"/>
          <p:cNvSpPr/>
          <p:nvPr/>
        </p:nvSpPr>
        <p:spPr>
          <a:xfrm>
            <a:off x="4934102" y="3524098"/>
            <a:ext cx="6590995" cy="895198"/>
          </a:xfrm>
          <a:prstGeom prst="roundRect">
            <a:avLst>
              <a:gd name="adj" fmla="val 13040"/>
            </a:avLst>
          </a:prstGeom>
          <a:solidFill>
            <a:srgbClr val="FFFFFF"/>
          </a:solidFill>
          <a:ln/>
          <a:effectLst>
            <a:outerShdw blurRad="139700" dist="38100" dir="16200000" algn="bl" rotWithShape="0">
              <a:srgbClr val="000000">
                <a:alpha val="3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1" name="Shape 17"/>
          <p:cNvSpPr/>
          <p:nvPr/>
        </p:nvSpPr>
        <p:spPr>
          <a:xfrm>
            <a:off x="4934102" y="3524098"/>
            <a:ext cx="75895" cy="895198"/>
          </a:xfrm>
          <a:prstGeom prst="roundRect">
            <a:avLst>
              <a:gd name="adj" fmla="val 153807"/>
            </a:avLst>
          </a:prstGeom>
          <a:solidFill>
            <a:srgbClr val="10B981"/>
          </a:solidFill>
          <a:ln w="12700">
            <a:solidFill>
              <a:srgbClr val="10B98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2" name="Text 18"/>
          <p:cNvSpPr txBox="1"/>
          <p:nvPr/>
        </p:nvSpPr>
        <p:spPr>
          <a:xfrm>
            <a:off x="5210251" y="3771900"/>
            <a:ext cx="600761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100" b="1" dirty="0">
                <a:solidFill>
                  <a:srgbClr val="A7F3D0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03</a:t>
            </a:r>
            <a:endParaRPr lang="en-US" sz="3100" dirty="0"/>
          </a:p>
        </p:txBody>
      </p:sp>
      <p:sp>
        <p:nvSpPr>
          <p:cNvPr id="23" name="Text 19"/>
          <p:cNvSpPr txBox="1"/>
          <p:nvPr/>
        </p:nvSpPr>
        <p:spPr>
          <a:xfrm>
            <a:off x="6010351" y="3666744"/>
            <a:ext cx="35433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F2937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セミナー3: AI活用・リサーチ</a:t>
            </a:r>
            <a:endParaRPr lang="en-US" sz="1800" dirty="0"/>
          </a:p>
        </p:txBody>
      </p:sp>
      <p:sp>
        <p:nvSpPr>
          <p:cNvPr id="24" name="Text 20"/>
          <p:cNvSpPr txBox="1"/>
          <p:nvPr/>
        </p:nvSpPr>
        <p:spPr>
          <a:xfrm>
            <a:off x="6010351" y="4048049"/>
            <a:ext cx="35433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B7280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AIシステム開発・ジェンバーク関連の手書きメモ</a:t>
            </a:r>
            <a:endParaRPr lang="en-US" sz="1200" dirty="0"/>
          </a:p>
        </p:txBody>
      </p:sp>
      <p:sp>
        <p:nvSpPr>
          <p:cNvPr id="25" name="Shape 21"/>
          <p:cNvSpPr/>
          <p:nvPr/>
        </p:nvSpPr>
        <p:spPr>
          <a:xfrm>
            <a:off x="4934102" y="4610405"/>
            <a:ext cx="6590995" cy="895198"/>
          </a:xfrm>
          <a:prstGeom prst="roundRect">
            <a:avLst>
              <a:gd name="adj" fmla="val 13040"/>
            </a:avLst>
          </a:prstGeom>
          <a:solidFill>
            <a:srgbClr val="FFFFFF"/>
          </a:solidFill>
          <a:ln/>
          <a:effectLst>
            <a:outerShdw blurRad="139700" dist="38100" dir="16200000" algn="bl" rotWithShape="0">
              <a:srgbClr val="000000">
                <a:alpha val="3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6" name="Shape 22"/>
          <p:cNvSpPr/>
          <p:nvPr/>
        </p:nvSpPr>
        <p:spPr>
          <a:xfrm>
            <a:off x="4934102" y="4610405"/>
            <a:ext cx="75895" cy="895198"/>
          </a:xfrm>
          <a:prstGeom prst="roundRect">
            <a:avLst>
              <a:gd name="adj" fmla="val 153807"/>
            </a:avLst>
          </a:prstGeom>
          <a:solidFill>
            <a:srgbClr val="8B5CF6"/>
          </a:solidFill>
          <a:ln w="12700">
            <a:solidFill>
              <a:srgbClr val="8B5CF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7" name="Text 23"/>
          <p:cNvSpPr txBox="1"/>
          <p:nvPr/>
        </p:nvSpPr>
        <p:spPr>
          <a:xfrm>
            <a:off x="5210251" y="4858207"/>
            <a:ext cx="600761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100" b="1" dirty="0">
                <a:solidFill>
                  <a:srgbClr val="DDD6FE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04</a:t>
            </a:r>
            <a:endParaRPr lang="en-US" sz="3100" dirty="0"/>
          </a:p>
        </p:txBody>
      </p:sp>
      <p:sp>
        <p:nvSpPr>
          <p:cNvPr id="28" name="Text 24"/>
          <p:cNvSpPr txBox="1"/>
          <p:nvPr/>
        </p:nvSpPr>
        <p:spPr>
          <a:xfrm>
            <a:off x="6010351" y="4753051"/>
            <a:ext cx="265724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F2937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まとめ / 次アクション</a:t>
            </a:r>
            <a:endParaRPr lang="en-US" sz="1800" dirty="0"/>
          </a:p>
        </p:txBody>
      </p:sp>
      <p:sp>
        <p:nvSpPr>
          <p:cNvPr id="29" name="Text 25"/>
          <p:cNvSpPr txBox="1"/>
          <p:nvPr/>
        </p:nvSpPr>
        <p:spPr>
          <a:xfrm>
            <a:off x="6010351" y="5134356"/>
            <a:ext cx="263895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B7280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全体を通してのまとめと今後の課題</a:t>
            </a:r>
            <a:endParaRPr lang="en-US" sz="1200" dirty="0"/>
          </a:p>
        </p:txBody>
      </p:sp>
      <p:sp>
        <p:nvSpPr>
          <p:cNvPr id="30" name="Shape 26"/>
          <p:cNvSpPr/>
          <p:nvPr/>
        </p:nvSpPr>
        <p:spPr>
          <a:xfrm>
            <a:off x="10573207" y="-761695"/>
            <a:ext cx="2381098" cy="2381098"/>
          </a:xfrm>
          <a:prstGeom prst="ellipse">
            <a:avLst/>
          </a:prstGeom>
          <a:solidFill>
            <a:srgbClr val="FEF3C7">
              <a:alpha val="4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4F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3B82F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8858707" y="-1904695"/>
            <a:ext cx="4762195" cy="4762195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-476402" y="4476902"/>
            <a:ext cx="2857500" cy="2857500"/>
          </a:xfrm>
          <a:prstGeom prst="ellipse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" name="Shape 4"/>
          <p:cNvSpPr/>
          <p:nvPr/>
        </p:nvSpPr>
        <p:spPr>
          <a:xfrm>
            <a:off x="952805" y="952805"/>
            <a:ext cx="952805" cy="952805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67451" y="552298"/>
            <a:ext cx="857707" cy="857707"/>
          </a:xfrm>
          <a:prstGeom prst="rect">
            <a:avLst/>
          </a:prstGeom>
        </p:spPr>
      </p:pic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rcRect t="-24" b="-24"/>
          <a:stretch/>
        </p:blipFill>
        <p:spPr>
          <a:xfrm>
            <a:off x="5857646" y="790956"/>
            <a:ext cx="476402" cy="381305"/>
          </a:xfrm>
          <a:prstGeom prst="rect">
            <a:avLst/>
          </a:prstGeom>
        </p:spPr>
      </p:pic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5309" y="1695298"/>
            <a:ext cx="2229307" cy="495605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4985309" y="1695298"/>
            <a:ext cx="2229307" cy="495605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kern="0" spc="180" dirty="0">
                <a:solidFill>
                  <a:srgbClr val="1F2937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SEMINAR 01</a:t>
            </a:r>
            <a:endParaRPr lang="en-US" sz="1800" dirty="0"/>
          </a:p>
        </p:txBody>
      </p:sp>
      <p:sp>
        <p:nvSpPr>
          <p:cNvPr id="11" name="Text 6"/>
          <p:cNvSpPr txBox="1"/>
          <p:nvPr/>
        </p:nvSpPr>
        <p:spPr>
          <a:xfrm>
            <a:off x="1354226" y="2476195"/>
            <a:ext cx="9486900" cy="14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4500" b="1" dirty="0">
                <a:solidFill>
                  <a:srgbClr val="FFFFFF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 絶好のチャンス、どう活かす？</a:t>
            </a:r>
            <a:endParaRPr lang="en-US" sz="4500" dirty="0"/>
          </a:p>
          <a:p>
            <a:pPr marL="0" indent="0" algn="ctr">
              <a:buNone/>
            </a:pPr>
            <a:r>
              <a:rPr lang="en-US" sz="4500" b="1" dirty="0">
                <a:solidFill>
                  <a:srgbClr val="FFFFFF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 中小企業のデジタル化・DX事例から </a:t>
            </a:r>
            <a:endParaRPr lang="en-US" sz="4500" dirty="0"/>
          </a:p>
        </p:txBody>
      </p:sp>
      <p:sp>
        <p:nvSpPr>
          <p:cNvPr id="12" name="Shape 7"/>
          <p:cNvSpPr/>
          <p:nvPr/>
        </p:nvSpPr>
        <p:spPr>
          <a:xfrm>
            <a:off x="1809598" y="4533595"/>
            <a:ext cx="4095598" cy="1772107"/>
          </a:xfrm>
          <a:prstGeom prst="roundRect">
            <a:avLst>
              <a:gd name="adj" fmla="val 5548"/>
            </a:avLst>
          </a:prstGeom>
          <a:solidFill>
            <a:srgbClr val="FFFFFF">
              <a:alpha val="15000"/>
            </a:srgbClr>
          </a:solidFill>
          <a:ln w="254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3" name="Text 8"/>
          <p:cNvSpPr txBox="1"/>
          <p:nvPr/>
        </p:nvSpPr>
        <p:spPr>
          <a:xfrm>
            <a:off x="2410358" y="5091379"/>
            <a:ext cx="328635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60" dirty="0">
                <a:solidFill>
                  <a:srgbClr val="DBEAFE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主催</a:t>
            </a:r>
            <a:endParaRPr lang="en-US" sz="1200" dirty="0"/>
          </a:p>
        </p:txBody>
      </p:sp>
      <p:sp>
        <p:nvSpPr>
          <p:cNvPr id="14" name="Text 9"/>
          <p:cNvSpPr txBox="1"/>
          <p:nvPr/>
        </p:nvSpPr>
        <p:spPr>
          <a:xfrm>
            <a:off x="2210105" y="5434279"/>
            <a:ext cx="3486607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ja-JP" altLang="en-US" sz="1600" b="1" dirty="0">
                <a:solidFill>
                  <a:srgbClr val="FFFFFF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ー</a:t>
            </a:r>
            <a:endParaRPr lang="en-US" sz="1600" dirty="0"/>
          </a:p>
        </p:txBody>
      </p:sp>
      <p:sp>
        <p:nvSpPr>
          <p:cNvPr id="15" name="Shape 10"/>
          <p:cNvSpPr/>
          <p:nvPr/>
        </p:nvSpPr>
        <p:spPr>
          <a:xfrm>
            <a:off x="6286500" y="4533595"/>
            <a:ext cx="4095598" cy="1772107"/>
          </a:xfrm>
          <a:prstGeom prst="roundRect">
            <a:avLst>
              <a:gd name="adj" fmla="val 5548"/>
            </a:avLst>
          </a:prstGeom>
          <a:solidFill>
            <a:srgbClr val="FFFFFF">
              <a:alpha val="15000"/>
            </a:srgbClr>
          </a:solidFill>
          <a:ln w="254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" name="Text 11"/>
          <p:cNvSpPr txBox="1"/>
          <p:nvPr/>
        </p:nvSpPr>
        <p:spPr>
          <a:xfrm>
            <a:off x="6906463" y="4839005"/>
            <a:ext cx="326715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60" dirty="0">
                <a:solidFill>
                  <a:srgbClr val="DBEAFE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講師</a:t>
            </a:r>
            <a:endParaRPr lang="en-US" sz="1200" dirty="0"/>
          </a:p>
        </p:txBody>
      </p:sp>
      <p:sp>
        <p:nvSpPr>
          <p:cNvPr id="17" name="Text 12"/>
          <p:cNvSpPr txBox="1"/>
          <p:nvPr/>
        </p:nvSpPr>
        <p:spPr>
          <a:xfrm>
            <a:off x="6687007" y="5181905"/>
            <a:ext cx="3375050" cy="8193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 </a:t>
            </a:r>
            <a:r>
              <a:rPr lang="ja-JP" altLang="en-US" sz="1600" b="1" dirty="0">
                <a:solidFill>
                  <a:srgbClr val="FFFFFF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ー</a:t>
            </a:r>
            <a:endParaRPr lang="en-US" sz="1600" dirty="0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rcRect l="-3892" r="-3892"/>
          <a:stretch/>
        </p:blipFill>
        <p:spPr>
          <a:xfrm>
            <a:off x="2210105" y="5128870"/>
            <a:ext cx="123444" cy="152705"/>
          </a:xfrm>
          <a:prstGeom prst="rect">
            <a:avLst/>
          </a:prstGeom>
        </p:spPr>
      </p:pic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7"/>
          <a:srcRect l="-3379" r="-3379"/>
          <a:stretch/>
        </p:blipFill>
        <p:spPr>
          <a:xfrm>
            <a:off x="6687007" y="4876495"/>
            <a:ext cx="142646" cy="15270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4F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-952805" y="4476902"/>
            <a:ext cx="2857500" cy="2857500"/>
          </a:xfrm>
          <a:prstGeom prst="ellipse">
            <a:avLst/>
          </a:prstGeom>
          <a:solidFill>
            <a:srgbClr val="DBEAFE">
              <a:alpha val="5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10763402" y="-476402"/>
            <a:ext cx="1904695" cy="1904695"/>
          </a:xfrm>
          <a:prstGeom prst="ellipse">
            <a:avLst/>
          </a:prstGeom>
          <a:solidFill>
            <a:srgbClr val="FEF3C7">
              <a:alpha val="5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" name="Shape 4"/>
          <p:cNvSpPr/>
          <p:nvPr/>
        </p:nvSpPr>
        <p:spPr>
          <a:xfrm>
            <a:off x="571500" y="1333195"/>
            <a:ext cx="5333695" cy="1257300"/>
          </a:xfrm>
          <a:prstGeom prst="roundRect">
            <a:avLst>
              <a:gd name="adj" fmla="val 8815"/>
            </a:avLst>
          </a:prstGeom>
          <a:solidFill>
            <a:srgbClr val="EFF6FF"/>
          </a:solidFill>
          <a:ln/>
          <a:effectLst>
            <a:outerShdw blurRad="63500" dist="38100" dir="16200000" algn="bl" rotWithShape="0">
              <a:srgbClr val="000000">
                <a:alpha val="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7" name="Shape 5"/>
          <p:cNvSpPr/>
          <p:nvPr/>
        </p:nvSpPr>
        <p:spPr>
          <a:xfrm>
            <a:off x="571500" y="1333195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3B82F6"/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851" y="1533449"/>
            <a:ext cx="267005" cy="267005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866851" y="1533449"/>
            <a:ext cx="267005" cy="267005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1</a:t>
            </a:r>
            <a:endParaRPr lang="en-US" sz="1200" dirty="0"/>
          </a:p>
        </p:txBody>
      </p:sp>
      <p:sp>
        <p:nvSpPr>
          <p:cNvPr id="10" name="Text 7"/>
          <p:cNvSpPr txBox="1"/>
          <p:nvPr/>
        </p:nvSpPr>
        <p:spPr>
          <a:xfrm>
            <a:off x="1248156" y="1524305"/>
            <a:ext cx="1028700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40AF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導入の目的</a:t>
            </a:r>
            <a:endParaRPr lang="en-US" sz="1500" dirty="0"/>
          </a:p>
        </p:txBody>
      </p:sp>
      <p:sp>
        <p:nvSpPr>
          <p:cNvPr id="11" name="Text 8"/>
          <p:cNvSpPr txBox="1"/>
          <p:nvPr/>
        </p:nvSpPr>
        <p:spPr>
          <a:xfrm>
            <a:off x="866851" y="1904695"/>
            <a:ext cx="4877410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業務で使うITツールは「定着、効率&amp;顧客満足」を目指す。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 単なる導入ではなく、現場で使い続けられるかが鍵。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571500" y="2773375"/>
            <a:ext cx="5333695" cy="1609344"/>
          </a:xfrm>
          <a:prstGeom prst="roundRect">
            <a:avLst>
              <a:gd name="adj" fmla="val 5379"/>
            </a:avLst>
          </a:prstGeom>
          <a:solidFill>
            <a:srgbClr val="EFF6FF"/>
          </a:solidFill>
          <a:ln/>
          <a:effectLst>
            <a:outerShdw blurRad="63500" dist="38100" dir="16200000" algn="bl" rotWithShape="0">
              <a:srgbClr val="000000">
                <a:alpha val="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3" name="Shape 10"/>
          <p:cNvSpPr/>
          <p:nvPr/>
        </p:nvSpPr>
        <p:spPr>
          <a:xfrm>
            <a:off x="571500" y="2773375"/>
            <a:ext cx="57607" cy="1609344"/>
          </a:xfrm>
          <a:prstGeom prst="roundRect">
            <a:avLst>
              <a:gd name="adj" fmla="val 150278"/>
            </a:avLst>
          </a:prstGeom>
          <a:solidFill>
            <a:srgbClr val="3B82F6"/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851" y="2973629"/>
            <a:ext cx="267005" cy="267005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866851" y="2973629"/>
            <a:ext cx="267005" cy="267005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2</a:t>
            </a:r>
            <a:endParaRPr lang="en-US" sz="1200" dirty="0"/>
          </a:p>
        </p:txBody>
      </p:sp>
      <p:sp>
        <p:nvSpPr>
          <p:cNvPr id="16" name="Text 12"/>
          <p:cNvSpPr txBox="1"/>
          <p:nvPr/>
        </p:nvSpPr>
        <p:spPr>
          <a:xfrm>
            <a:off x="1248156" y="2964485"/>
            <a:ext cx="1645920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40AF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連携による効率化</a:t>
            </a:r>
            <a:endParaRPr lang="en-US" sz="1500" dirty="0"/>
          </a:p>
        </p:txBody>
      </p:sp>
      <p:sp>
        <p:nvSpPr>
          <p:cNvPr id="17" name="Text 13"/>
          <p:cNvSpPr txBox="1"/>
          <p:nvPr/>
        </p:nvSpPr>
        <p:spPr>
          <a:xfrm>
            <a:off x="866851" y="3344875"/>
            <a:ext cx="499171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ITツール間でデータを連携し、手作業や入力ミスをなくす。</a:t>
            </a:r>
            <a:endParaRPr lang="en-US" sz="1200" dirty="0"/>
          </a:p>
        </p:txBody>
      </p:sp>
      <p:sp>
        <p:nvSpPr>
          <p:cNvPr id="18" name="Text 14"/>
          <p:cNvSpPr txBox="1"/>
          <p:nvPr/>
        </p:nvSpPr>
        <p:spPr>
          <a:xfrm>
            <a:off x="1057046" y="3684118"/>
            <a:ext cx="4800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7280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勤怠  給与  会計</a:t>
            </a:r>
            <a:endParaRPr lang="en-US" sz="1100" dirty="0"/>
          </a:p>
        </p:txBody>
      </p:sp>
      <p:sp>
        <p:nvSpPr>
          <p:cNvPr id="21" name="Text 15"/>
          <p:cNvSpPr txBox="1"/>
          <p:nvPr/>
        </p:nvSpPr>
        <p:spPr>
          <a:xfrm>
            <a:off x="1057046" y="3936492"/>
            <a:ext cx="4800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7280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レジ  在庫、受発注  請求</a:t>
            </a:r>
            <a:endParaRPr lang="en-US" sz="1100" dirty="0"/>
          </a:p>
        </p:txBody>
      </p:sp>
      <p:sp>
        <p:nvSpPr>
          <p:cNvPr id="24" name="Shape 16"/>
          <p:cNvSpPr/>
          <p:nvPr/>
        </p:nvSpPr>
        <p:spPr>
          <a:xfrm>
            <a:off x="571500" y="4570171"/>
            <a:ext cx="5333695" cy="1495044"/>
          </a:xfrm>
          <a:prstGeom prst="roundRect">
            <a:avLst>
              <a:gd name="adj" fmla="val 6233"/>
            </a:avLst>
          </a:prstGeom>
          <a:solidFill>
            <a:srgbClr val="EFF6FF"/>
          </a:solidFill>
          <a:ln/>
          <a:effectLst>
            <a:outerShdw blurRad="63500" dist="38100" dir="16200000" algn="bl" rotWithShape="0">
              <a:srgbClr val="000000">
                <a:alpha val="2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5" name="Shape 17"/>
          <p:cNvSpPr/>
          <p:nvPr/>
        </p:nvSpPr>
        <p:spPr>
          <a:xfrm>
            <a:off x="571500" y="4570171"/>
            <a:ext cx="57607" cy="1495044"/>
          </a:xfrm>
          <a:prstGeom prst="roundRect">
            <a:avLst>
              <a:gd name="adj" fmla="val 161764"/>
            </a:avLst>
          </a:prstGeom>
          <a:solidFill>
            <a:srgbClr val="3B82F6"/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26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851" y="4769510"/>
            <a:ext cx="267005" cy="267005"/>
          </a:xfrm>
          <a:prstGeom prst="rect">
            <a:avLst/>
          </a:prstGeom>
        </p:spPr>
      </p:pic>
      <p:sp>
        <p:nvSpPr>
          <p:cNvPr id="27" name="Text 18"/>
          <p:cNvSpPr/>
          <p:nvPr/>
        </p:nvSpPr>
        <p:spPr>
          <a:xfrm>
            <a:off x="866851" y="4769510"/>
            <a:ext cx="267005" cy="267005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3</a:t>
            </a:r>
            <a:endParaRPr lang="en-US" sz="1200" dirty="0"/>
          </a:p>
        </p:txBody>
      </p:sp>
      <p:sp>
        <p:nvSpPr>
          <p:cNvPr id="28" name="Text 19"/>
          <p:cNvSpPr txBox="1"/>
          <p:nvPr/>
        </p:nvSpPr>
        <p:spPr>
          <a:xfrm>
            <a:off x="1248156" y="4760366"/>
            <a:ext cx="1234440" cy="286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40AF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データの活用</a:t>
            </a:r>
            <a:endParaRPr lang="en-US" sz="1500" dirty="0"/>
          </a:p>
        </p:txBody>
      </p:sp>
      <p:sp>
        <p:nvSpPr>
          <p:cNvPr id="29" name="Text 20"/>
          <p:cNvSpPr txBox="1"/>
          <p:nvPr/>
        </p:nvSpPr>
        <p:spPr>
          <a:xfrm>
            <a:off x="866851" y="5141671"/>
            <a:ext cx="4877410" cy="7342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集まったデータをどう活かすか（人側の行動）。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 </a:t>
            </a:r>
            <a:r>
              <a:rPr lang="en-US" sz="1200" dirty="0">
                <a:solidFill>
                  <a:srgbClr val="FF0000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「優良顧客」へのDM</a:t>
            </a:r>
            <a:r>
              <a:rPr lang="en-US" sz="1200" dirty="0">
                <a:solidFill>
                  <a:srgbClr val="4B5563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、特定の人の記憶を会社の財産にする、作業時間を加味した原価計算など。</a:t>
            </a:r>
            <a:endParaRPr lang="en-US" sz="1200" dirty="0"/>
          </a:p>
        </p:txBody>
      </p:sp>
      <p:pic>
        <p:nvPicPr>
          <p:cNvPr id="30" name="Image 7" descr="preencoded.png"/>
          <p:cNvPicPr>
            <a:picLocks noChangeAspect="1"/>
          </p:cNvPicPr>
          <p:nvPr/>
        </p:nvPicPr>
        <p:blipFill>
          <a:blip r:embed="rId4"/>
          <a:srcRect l="-3" r="-3"/>
          <a:stretch/>
        </p:blipFill>
        <p:spPr>
          <a:xfrm rot="60000">
            <a:off x="6286500" y="1333195"/>
            <a:ext cx="5423306" cy="5235854"/>
          </a:xfrm>
          <a:prstGeom prst="rect">
            <a:avLst/>
          </a:prstGeom>
        </p:spPr>
      </p:pic>
      <p:sp>
        <p:nvSpPr>
          <p:cNvPr id="31" name="Shape 21"/>
          <p:cNvSpPr/>
          <p:nvPr/>
        </p:nvSpPr>
        <p:spPr>
          <a:xfrm>
            <a:off x="6707124" y="2208276"/>
            <a:ext cx="4562856" cy="19202"/>
          </a:xfrm>
          <a:prstGeom prst="rect">
            <a:avLst/>
          </a:prstGeom>
          <a:solidFill>
            <a:srgbClr val="FCD34D"/>
          </a:solidFill>
          <a:ln w="12700">
            <a:solidFill>
              <a:srgbClr val="FCD34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2" name="Text 22"/>
          <p:cNvSpPr txBox="1"/>
          <p:nvPr/>
        </p:nvSpPr>
        <p:spPr>
          <a:xfrm>
            <a:off x="7014362" y="1684325"/>
            <a:ext cx="4341571" cy="42885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B45309"/>
                </a:solidFill>
                <a:latin typeface="Klee One" pitchFamily="34" charset="0"/>
                <a:ea typeface="Klee One" pitchFamily="34" charset="-122"/>
                <a:cs typeface="Klee One" pitchFamily="34" charset="-120"/>
              </a:rPr>
              <a:t>手書きメモ </a:t>
            </a:r>
            <a:endParaRPr lang="en-US" sz="1800" dirty="0"/>
          </a:p>
        </p:txBody>
      </p:sp>
      <p:sp>
        <p:nvSpPr>
          <p:cNvPr id="33" name="Text 23"/>
          <p:cNvSpPr txBox="1"/>
          <p:nvPr/>
        </p:nvSpPr>
        <p:spPr>
          <a:xfrm>
            <a:off x="6697980" y="2332634"/>
            <a:ext cx="277063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1500" dirty="0"/>
          </a:p>
        </p:txBody>
      </p:sp>
      <p:sp>
        <p:nvSpPr>
          <p:cNvPr id="34" name="Text 24"/>
          <p:cNvSpPr txBox="1"/>
          <p:nvPr/>
        </p:nvSpPr>
        <p:spPr>
          <a:xfrm>
            <a:off x="6977786" y="2337206"/>
            <a:ext cx="2953512" cy="7434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endParaRPr lang="en-US" sz="1500" dirty="0"/>
          </a:p>
        </p:txBody>
      </p:sp>
      <p:sp>
        <p:nvSpPr>
          <p:cNvPr id="35" name="Text 25"/>
          <p:cNvSpPr txBox="1"/>
          <p:nvPr/>
        </p:nvSpPr>
        <p:spPr>
          <a:xfrm>
            <a:off x="6663234" y="2418654"/>
            <a:ext cx="277063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F59E0B"/>
                </a:solidFill>
                <a:latin typeface="Yomogi" pitchFamily="34" charset="0"/>
                <a:ea typeface="Yomogi" pitchFamily="34" charset="-122"/>
                <a:cs typeface="Yomogi" pitchFamily="34" charset="-120"/>
              </a:rPr>
              <a:t>●</a:t>
            </a:r>
            <a:endParaRPr lang="en-US" sz="1500" dirty="0"/>
          </a:p>
        </p:txBody>
      </p:sp>
      <p:sp>
        <p:nvSpPr>
          <p:cNvPr id="36" name="Text 26"/>
          <p:cNvSpPr txBox="1"/>
          <p:nvPr/>
        </p:nvSpPr>
        <p:spPr>
          <a:xfrm>
            <a:off x="6943040" y="2423226"/>
            <a:ext cx="4362602" cy="76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500" dirty="0" err="1">
                <a:solidFill>
                  <a:srgbClr val="4B5563"/>
                </a:solidFill>
                <a:latin typeface="Yomogi" pitchFamily="34" charset="0"/>
                <a:ea typeface="Yomogi" pitchFamily="34" charset="-122"/>
                <a:cs typeface="Yomogi" pitchFamily="34" charset="-120"/>
              </a:rPr>
              <a:t>自動つりせん機で、レジじめが楽にまちがわない</a:t>
            </a:r>
            <a:endParaRPr lang="en-US" sz="1500" dirty="0"/>
          </a:p>
        </p:txBody>
      </p:sp>
      <p:sp>
        <p:nvSpPr>
          <p:cNvPr id="37" name="Text 27"/>
          <p:cNvSpPr txBox="1"/>
          <p:nvPr/>
        </p:nvSpPr>
        <p:spPr>
          <a:xfrm>
            <a:off x="6649518" y="3247100"/>
            <a:ext cx="277063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F59E0B"/>
                </a:solidFill>
                <a:latin typeface="Yomogi" pitchFamily="34" charset="0"/>
                <a:ea typeface="Yomogi" pitchFamily="34" charset="-122"/>
                <a:cs typeface="Yomogi" pitchFamily="34" charset="-120"/>
              </a:rPr>
              <a:t>●</a:t>
            </a:r>
            <a:endParaRPr lang="en-US" sz="1500" dirty="0"/>
          </a:p>
        </p:txBody>
      </p:sp>
      <p:sp>
        <p:nvSpPr>
          <p:cNvPr id="38" name="Text 28"/>
          <p:cNvSpPr txBox="1"/>
          <p:nvPr/>
        </p:nvSpPr>
        <p:spPr>
          <a:xfrm>
            <a:off x="6928410" y="3251672"/>
            <a:ext cx="4521236" cy="7434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500" dirty="0" err="1">
                <a:solidFill>
                  <a:srgbClr val="4B5563"/>
                </a:solidFill>
                <a:latin typeface="Yomogi" pitchFamily="34" charset="0"/>
                <a:ea typeface="Yomogi" pitchFamily="34" charset="-122"/>
                <a:cs typeface="Yomogi" pitchFamily="34" charset="-120"/>
              </a:rPr>
              <a:t>今のITの</a:t>
            </a:r>
            <a:r>
              <a:rPr lang="ja-JP" altLang="en-US" sz="1500" dirty="0">
                <a:solidFill>
                  <a:srgbClr val="4B5563"/>
                </a:solidFill>
                <a:latin typeface="Yomogi" pitchFamily="34" charset="0"/>
                <a:ea typeface="Yomogi" pitchFamily="34" charset="-122"/>
                <a:cs typeface="Yomogi" pitchFamily="34" charset="-120"/>
              </a:rPr>
              <a:t>時代でないと、出来ない価値を生み出す。</a:t>
            </a:r>
            <a:endParaRPr lang="en-US" sz="1500" dirty="0"/>
          </a:p>
        </p:txBody>
      </p:sp>
      <p:sp>
        <p:nvSpPr>
          <p:cNvPr id="39" name="Text 29"/>
          <p:cNvSpPr txBox="1"/>
          <p:nvPr/>
        </p:nvSpPr>
        <p:spPr>
          <a:xfrm>
            <a:off x="6649518" y="3763736"/>
            <a:ext cx="277063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F59E0B"/>
                </a:solidFill>
                <a:latin typeface="Yomogi" pitchFamily="34" charset="0"/>
                <a:ea typeface="Yomogi" pitchFamily="34" charset="-122"/>
                <a:cs typeface="Yomogi" pitchFamily="34" charset="-120"/>
              </a:rPr>
              <a:t>●</a:t>
            </a:r>
            <a:endParaRPr lang="en-US" sz="1500" dirty="0"/>
          </a:p>
        </p:txBody>
      </p:sp>
      <p:sp>
        <p:nvSpPr>
          <p:cNvPr id="40" name="Text 30"/>
          <p:cNvSpPr txBox="1"/>
          <p:nvPr/>
        </p:nvSpPr>
        <p:spPr>
          <a:xfrm>
            <a:off x="6922924" y="3768308"/>
            <a:ext cx="2572207" cy="10771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500" dirty="0">
                <a:solidFill>
                  <a:srgbClr val="4B5563"/>
                </a:solidFill>
                <a:latin typeface="Yomogi" pitchFamily="34" charset="0"/>
                <a:ea typeface="Yomogi" pitchFamily="34" charset="-122"/>
                <a:cs typeface="Yomogi" pitchFamily="34" charset="-120"/>
              </a:rPr>
              <a:t>DXはITじゃない。</a:t>
            </a:r>
            <a:endParaRPr lang="en-US" sz="1500" dirty="0"/>
          </a:p>
          <a:p>
            <a:pPr marL="0" indent="0" algn="l">
              <a:buNone/>
            </a:pPr>
            <a:r>
              <a:rPr lang="en-US" sz="1500" dirty="0">
                <a:solidFill>
                  <a:srgbClr val="4B5563"/>
                </a:solidFill>
                <a:latin typeface="Yomogi" pitchFamily="34" charset="0"/>
                <a:ea typeface="Yomogi" pitchFamily="34" charset="-122"/>
                <a:cs typeface="Yomogi" pitchFamily="34" charset="-120"/>
              </a:rPr>
              <a:t>X=トランスフォーメーション</a:t>
            </a:r>
            <a:endParaRPr lang="en-US" sz="1500" dirty="0"/>
          </a:p>
          <a:p>
            <a:pPr marL="0" indent="0" algn="l">
              <a:buNone/>
            </a:pPr>
            <a:r>
              <a:rPr lang="en-US" sz="1500" dirty="0">
                <a:solidFill>
                  <a:srgbClr val="4B5563"/>
                </a:solidFill>
                <a:latin typeface="Yomogi" pitchFamily="34" charset="0"/>
                <a:ea typeface="Yomogi" pitchFamily="34" charset="-122"/>
                <a:cs typeface="Yomogi" pitchFamily="34" charset="-120"/>
              </a:rPr>
              <a:t> （変革する/変かくする）</a:t>
            </a:r>
            <a:endParaRPr lang="en-US" sz="1500" dirty="0"/>
          </a:p>
        </p:txBody>
      </p:sp>
      <p:pic>
        <p:nvPicPr>
          <p:cNvPr id="41" name="Image 8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709867" y="1751076"/>
            <a:ext cx="237744" cy="237744"/>
          </a:xfrm>
          <a:prstGeom prst="rect">
            <a:avLst/>
          </a:prstGeom>
        </p:spPr>
      </p:pic>
      <p:sp>
        <p:nvSpPr>
          <p:cNvPr id="43" name="Shape 32"/>
          <p:cNvSpPr/>
          <p:nvPr/>
        </p:nvSpPr>
        <p:spPr>
          <a:xfrm>
            <a:off x="8423453" y="1190549"/>
            <a:ext cx="1152144" cy="362102"/>
          </a:xfrm>
          <a:prstGeom prst="rect">
            <a:avLst/>
          </a:prstGeom>
          <a:solidFill>
            <a:srgbClr val="FFFFFF">
              <a:alpha val="70000"/>
            </a:srgbClr>
          </a:solidFill>
          <a:ln w="25400">
            <a:solidFill>
              <a:srgbClr val="000000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4" name="Shape 33"/>
          <p:cNvSpPr/>
          <p:nvPr/>
        </p:nvSpPr>
        <p:spPr>
          <a:xfrm>
            <a:off x="0" y="0"/>
            <a:ext cx="12191695" cy="952805"/>
          </a:xfrm>
          <a:prstGeom prst="rect">
            <a:avLst/>
          </a:prstGeom>
          <a:solidFill>
            <a:srgbClr val="FFFFFF">
              <a:alpha val="95000"/>
            </a:srgbClr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5" name="Shape 34"/>
          <p:cNvSpPr/>
          <p:nvPr/>
        </p:nvSpPr>
        <p:spPr>
          <a:xfrm>
            <a:off x="0" y="933602"/>
            <a:ext cx="12191695" cy="19202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6" name="Shape 35"/>
          <p:cNvSpPr/>
          <p:nvPr/>
        </p:nvSpPr>
        <p:spPr>
          <a:xfrm>
            <a:off x="571500" y="228600"/>
            <a:ext cx="476402" cy="476402"/>
          </a:xfrm>
          <a:prstGeom prst="roundRect">
            <a:avLst>
              <a:gd name="adj" fmla="val 46065"/>
            </a:avLst>
          </a:prstGeom>
          <a:solidFill>
            <a:srgbClr val="3B82F6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47" name="Image 9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94944" y="352044"/>
            <a:ext cx="228600" cy="228600"/>
          </a:xfrm>
          <a:prstGeom prst="rect">
            <a:avLst/>
          </a:prstGeom>
        </p:spPr>
      </p:pic>
      <p:sp>
        <p:nvSpPr>
          <p:cNvPr id="48" name="Text 36"/>
          <p:cNvSpPr txBox="1"/>
          <p:nvPr/>
        </p:nvSpPr>
        <p:spPr>
          <a:xfrm>
            <a:off x="1238098" y="237744"/>
            <a:ext cx="619140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F2937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業務用ITツール活用のポイント3（＋メモ）</a:t>
            </a:r>
            <a:endParaRPr lang="en-US" sz="2400" dirty="0"/>
          </a:p>
        </p:txBody>
      </p:sp>
      <p:sp>
        <p:nvSpPr>
          <p:cNvPr id="52" name="Text 29">
            <a:extLst>
              <a:ext uri="{FF2B5EF4-FFF2-40B4-BE49-F238E27FC236}">
                <a16:creationId xmlns:a16="http://schemas.microsoft.com/office/drawing/2014/main" id="{44A7105F-5210-A076-0117-D8D0B1E49BD8}"/>
              </a:ext>
            </a:extLst>
          </p:cNvPr>
          <p:cNvSpPr txBox="1"/>
          <p:nvPr/>
        </p:nvSpPr>
        <p:spPr>
          <a:xfrm>
            <a:off x="6669634" y="4742926"/>
            <a:ext cx="277063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F59E0B"/>
                </a:solidFill>
                <a:latin typeface="Yomogi" pitchFamily="34" charset="0"/>
                <a:ea typeface="Yomogi" pitchFamily="34" charset="-122"/>
                <a:cs typeface="Yomogi" pitchFamily="34" charset="-120"/>
              </a:rPr>
              <a:t>●</a:t>
            </a:r>
            <a:endParaRPr lang="en-US" sz="1500" dirty="0"/>
          </a:p>
        </p:txBody>
      </p:sp>
      <p:sp>
        <p:nvSpPr>
          <p:cNvPr id="53" name="Text 30">
            <a:extLst>
              <a:ext uri="{FF2B5EF4-FFF2-40B4-BE49-F238E27FC236}">
                <a16:creationId xmlns:a16="http://schemas.microsoft.com/office/drawing/2014/main" id="{54EC5AEB-BA51-E1C1-44F3-6DB61087E232}"/>
              </a:ext>
            </a:extLst>
          </p:cNvPr>
          <p:cNvSpPr txBox="1"/>
          <p:nvPr/>
        </p:nvSpPr>
        <p:spPr>
          <a:xfrm>
            <a:off x="6922924" y="4821653"/>
            <a:ext cx="2572207" cy="10771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ja-JP" altLang="en-US" sz="1500" dirty="0">
                <a:solidFill>
                  <a:srgbClr val="4B5563"/>
                </a:solidFill>
                <a:latin typeface="Yomogi" pitchFamily="34" charset="0"/>
              </a:rPr>
              <a:t>・課題解決</a:t>
            </a:r>
            <a:endParaRPr lang="en-US" altLang="ja-JP" sz="1500" dirty="0">
              <a:solidFill>
                <a:srgbClr val="4B5563"/>
              </a:solidFill>
              <a:latin typeface="Yomogi" pitchFamily="34" charset="0"/>
            </a:endParaRPr>
          </a:p>
          <a:p>
            <a:pPr marL="0" indent="0" algn="l">
              <a:buNone/>
            </a:pPr>
            <a:r>
              <a:rPr lang="ja-JP" altLang="en-US" sz="1500" dirty="0">
                <a:solidFill>
                  <a:srgbClr val="4B5563"/>
                </a:solidFill>
                <a:latin typeface="Yomogi" pitchFamily="34" charset="0"/>
              </a:rPr>
              <a:t>・新たな価値を生み出す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200</Words>
  <Application>Microsoft Office PowerPoint</Application>
  <PresentationFormat>ワイド画面</PresentationFormat>
  <Paragraphs>59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Klee One</vt:lpstr>
      <vt:lpstr>M PLUS Rounded 1c</vt:lpstr>
      <vt:lpstr>Yomogi</vt:lpstr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考司 山口</cp:lastModifiedBy>
  <cp:revision>18</cp:revision>
  <dcterms:created xsi:type="dcterms:W3CDTF">2026-02-13T05:08:42Z</dcterms:created>
  <dcterms:modified xsi:type="dcterms:W3CDTF">2026-03-31T14:37:23Z</dcterms:modified>
</cp:coreProperties>
</file>